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4BC184-63F6-4DE1-B0C8-71F1AA1AC495}" v="13" dt="2024-12-01T00:42:29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E1F2-ADEB-B727-246C-515C2448C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0865E4-A72B-2663-D82E-496F7E875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494C-F6EF-57D0-BD1E-15E72FF97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6287-BB73-46F9-A2F6-F19924095D0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1D0A2-6C58-D1FB-996E-03FECB3D5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F65CC-2603-3F05-F48B-8BB877D7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304D-D60E-43E3-BAAD-BD143EAB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3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B773E-A8DC-0C09-E0AE-BF8306557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4CC52-14E6-38F1-85B4-51DD18D22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9499F-A68E-2DF4-6B95-6025D1E56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6287-BB73-46F9-A2F6-F19924095D0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B36C1-A016-5552-9B49-8B24087FC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05C3-D622-F010-3D36-4BE126E5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304D-D60E-43E3-BAAD-BD143EAB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5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9F550F-FE46-5775-0E20-FBAFD30105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054E89-10E7-D01E-A605-9DDB306E5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00A3E-84EC-4A6C-EC1B-4DE3BDAA7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6287-BB73-46F9-A2F6-F19924095D0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E9551-5D57-2F02-A747-CAA485153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CF6ED-9890-A6BF-4827-D282677FF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304D-D60E-43E3-BAAD-BD143EAB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C0F18-C335-6BDF-D41C-7FD98E684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D00FF-A5F4-4BA3-424B-0535D67A5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F6797-1EA8-31BB-65FA-5CC5D6155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6287-BB73-46F9-A2F6-F19924095D0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D8B37-C773-5CC5-FEA2-CDBE4F4A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AF978-F036-CEBE-E378-00836A649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304D-D60E-43E3-BAAD-BD143EAB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0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D3264-6270-7956-6DCD-A565EAE9B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5DFEC-E14E-A383-0B1F-B2CE72FC6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30B7F-5BE9-BE86-01A8-2D33F552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6287-BB73-46F9-A2F6-F19924095D0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E254D-A78D-F541-0299-81CA39813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3685-83E8-14EF-CEF7-49B00D129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304D-D60E-43E3-BAAD-BD143EAB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6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5C9DE-3525-BB73-862B-B40413B70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C9732-7686-1ECB-22A3-1F1A004FC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84F84A-0B1D-CAE2-16B3-9B49678AB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4D75A-DB39-B634-E277-321ECF740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6287-BB73-46F9-A2F6-F19924095D0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3CBDB-5B2D-FEF4-CCF8-C9D86ADE9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5D160-EEB2-DCC2-8AD2-F5330E20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304D-D60E-43E3-BAAD-BD143EAB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55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809E2-AA39-8E77-33CF-20241DA81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D72E6-FD55-AFE1-92D1-1C238B005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2BB122-3B59-4300-AC94-EF1104F3B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CE42A4-166D-070D-1126-7F295B602A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D1AF0A-3DAB-F8E6-289F-74A8A9072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51D7F0-DB64-57A2-E7DE-203C1FB08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6287-BB73-46F9-A2F6-F19924095D0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51E17F-74F4-1A12-5D3A-A527C2DDD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3875A7-F11C-0BE3-3A0C-521C28F1F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304D-D60E-43E3-BAAD-BD143EAB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66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2E08-3554-5EDE-1759-953CAC69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A9BE23-D710-0BC5-8FC1-E54C75D6C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6287-BB73-46F9-A2F6-F19924095D0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CD355-48D9-94A2-D9C6-BC00C91CF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775A0-4F47-9A29-2693-85DE476BC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304D-D60E-43E3-BAAD-BD143EAB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0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C1B344-3714-E149-2F0B-CDADF591F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6287-BB73-46F9-A2F6-F19924095D0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9ED12-639F-9AFD-B1A7-52C6FB03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B5EF5-07C7-7FF7-1223-1F5A2D1C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304D-D60E-43E3-BAAD-BD143EAB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65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8AEE9-5522-F018-3F6C-C7F3381A6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C1C58-B942-3DC2-0D8F-D97946266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B8940-5AC5-8F88-C39C-B967D28FC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19432-BDF3-C71F-DAC9-645866938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6287-BB73-46F9-A2F6-F19924095D0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62013-DB8A-1F22-93F0-F9955EC2F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B7393-D061-AFDF-87D7-17D94007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304D-D60E-43E3-BAAD-BD143EAB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6E6CB-BB70-95D3-3741-9D8F7DDF7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664601-635C-E9F3-D2AB-9B7D002021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0D6C80-5919-1A6B-611B-44F9167E4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B2B2B-14C4-FBDE-F91B-EFE278B6E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6287-BB73-46F9-A2F6-F19924095D0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D74A5-06AF-DA84-9081-2A2A34C57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EB7147-0B15-3A56-C648-C606304A9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304D-D60E-43E3-BAAD-BD143EAB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3D932B-D47E-6B9E-3341-C9F37B18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53FC5-1F03-C056-C2BF-14E2F24BE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DAE5C-4A68-54D4-A154-ED65A2E736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D6287-BB73-46F9-A2F6-F19924095D05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BC7AB-9A20-F197-49FF-70F466A32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80CCE-DE78-E5E5-C16B-4400ADAA7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2A304D-D60E-43E3-BAAD-BD143EAB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7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utterstock.com/image-photo/silver-flute-instrument-disassembled-into-three-3527369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sweetwater.com/sweetcare/articles/flute-quickstart-guid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how.com/Assemble-a-Flut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how.com/Hold-a-Flut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banddirectorstalkshop.com/flute-embouchur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bretpimentel.com/breath-suppor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annahbflute.com/2018/03/12/the-3-b-flats-2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jamsinstrumentalmusic.org/flute---concert-bb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eyourear.com/harmonic-ear-trainin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0D02-5600-9313-4138-F7A9D3F2C5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Flute Lesson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C5A093-483D-6CA2-F10B-1D01A7A29A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Lloyd Silikovitz</a:t>
            </a:r>
          </a:p>
        </p:txBody>
      </p:sp>
    </p:spTree>
    <p:extLst>
      <p:ext uri="{BB962C8B-B14F-4D97-AF65-F5344CB8AC3E}">
        <p14:creationId xmlns:p14="http://schemas.microsoft.com/office/powerpoint/2010/main" val="1349977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FE1EC756-41E9-4FD6-AD48-EF46A2813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66F6371-9EA5-9354-29DC-1D07B921F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2340B-00B0-A74A-3BA6-13A5BF415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5" y="307447"/>
            <a:ext cx="10693884" cy="1109932"/>
          </a:xfrm>
        </p:spPr>
        <p:txBody>
          <a:bodyPr>
            <a:normAutofit/>
          </a:bodyPr>
          <a:lstStyle/>
          <a:p>
            <a:r>
              <a:rPr lang="en-US" sz="4000" dirty="0"/>
              <a:t>9. Flute Disassembly </a:t>
            </a:r>
          </a:p>
        </p:txBody>
      </p:sp>
      <p:pic>
        <p:nvPicPr>
          <p:cNvPr id="5" name="Content Placeholder 4" descr="A close-up of a flute&#10;&#10;Description automatically generated">
            <a:extLst>
              <a:ext uri="{FF2B5EF4-FFF2-40B4-BE49-F238E27FC236}">
                <a16:creationId xmlns:a16="http://schemas.microsoft.com/office/drawing/2014/main" id="{924C109C-8E1D-D261-86CB-BABE06CD2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5" y="2357888"/>
            <a:ext cx="5171909" cy="377549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766DA7-B128-D082-D8A3-E245D598E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509" y="2357888"/>
            <a:ext cx="4265370" cy="3902635"/>
          </a:xfrm>
        </p:spPr>
        <p:txBody>
          <a:bodyPr anchor="ctr">
            <a:normAutofit/>
          </a:bodyPr>
          <a:lstStyle/>
          <a:p>
            <a:r>
              <a:rPr lang="en-US" sz="1200" dirty="0"/>
              <a:t>McEntire, Brian  “Silver Flute Instrument Dissembled Into Three.” </a:t>
            </a:r>
            <a:r>
              <a:rPr lang="en-US" sz="1200" i="1" dirty="0"/>
              <a:t>Shutterstock. </a:t>
            </a:r>
            <a:r>
              <a:rPr lang="en-US" sz="1200" dirty="0">
                <a:hlinkClick r:id="rId3"/>
              </a:rPr>
              <a:t>https://www.shutterstock.com/image-photo/silver-flute-instrument-disassembled-into-three-3527369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9220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57DB64-FE24-8D3F-9812-68900C66D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Parts of the </a:t>
            </a:r>
            <a:r>
              <a:rPr lang="en-US" sz="3600" dirty="0"/>
              <a:t>F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lute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“Flute QuickStart Guide.” </a:t>
            </a:r>
            <a:r>
              <a:rPr lang="en-US" sz="1200" i="1" dirty="0"/>
              <a:t>SweetWater, </a:t>
            </a:r>
            <a:r>
              <a:rPr lang="en-US" sz="1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11 Mar. 2024.</a:t>
            </a:r>
            <a:r>
              <a:rPr lang="en-US" sz="1200" i="1" dirty="0"/>
              <a:t> </a:t>
            </a:r>
            <a:r>
              <a:rPr lang="en-US" sz="13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https://www.sweetwater.com/sweetcare/articles/flute-quickstart-guide/</a:t>
            </a:r>
            <a:r>
              <a:rPr lang="en-US" sz="1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Content Placeholder 4" descr="A diagram of a flute&#10;&#10;Description automatically generated">
            <a:extLst>
              <a:ext uri="{FF2B5EF4-FFF2-40B4-BE49-F238E27FC236}">
                <a16:creationId xmlns:a16="http://schemas.microsoft.com/office/drawing/2014/main" id="{BE2D6E04-8BD8-1458-272B-D3F1B7C14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10" y="2354239"/>
            <a:ext cx="8400180" cy="394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62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holding a flute&#10;&#10;Description automatically generated">
            <a:extLst>
              <a:ext uri="{FF2B5EF4-FFF2-40B4-BE49-F238E27FC236}">
                <a16:creationId xmlns:a16="http://schemas.microsoft.com/office/drawing/2014/main" id="{1CCB5423-2263-C956-DAA0-B51005BD2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F2EBC4-1613-E51F-C1D0-424042EB0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Flute Assembly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“How to Assemble a Flute.” </a:t>
            </a:r>
            <a:r>
              <a:rPr lang="en-US" sz="1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Wikihow</a:t>
            </a:r>
            <a:r>
              <a:rPr lang="en-US" sz="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28 Nov. 2024.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https://www.wikihow.com/Assemble-a-Flute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496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playing a flute&#10;&#10;Description automatically generated">
            <a:extLst>
              <a:ext uri="{FF2B5EF4-FFF2-40B4-BE49-F238E27FC236}">
                <a16:creationId xmlns:a16="http://schemas.microsoft.com/office/drawing/2014/main" id="{BBDC0579-30A3-9126-3758-83338B448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" b="2276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51CB99-FD8D-80BD-8D16-18ED3E85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Holding the Flute Correctly 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“ How to Hold a Flute &amp; Avoid Starting Bad Habits.” </a:t>
            </a:r>
            <a:r>
              <a:rPr lang="en-US" sz="1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Wikihow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 Nov. 2024 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https://www.wikihow.com/Hold-a-Flute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167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E08FD-D1F7-2809-27B0-142C182D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4. Flute Embouchure</a:t>
            </a:r>
            <a:b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“Flute Embouchure: Simple Steps for Great Success.” </a:t>
            </a:r>
            <a:r>
              <a:rPr lang="en-US" sz="13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Band Directors Talk Shop, 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https://banddirectorstalkshop.com/flute-embouchure/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pic>
        <p:nvPicPr>
          <p:cNvPr id="5" name="Content Placeholder 4" descr="A close up of a person's lips&#10;&#10;Description automatically generated">
            <a:extLst>
              <a:ext uri="{FF2B5EF4-FFF2-40B4-BE49-F238E27FC236}">
                <a16:creationId xmlns:a16="http://schemas.microsoft.com/office/drawing/2014/main" id="{C4E3DDC9-45C6-C3AC-CFB9-52742D464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948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602161-CADA-F835-63FA-EA8168B0C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5. Flute Breath Support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EC80A1C-9481-A618-5BF2-302C78E62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1200" dirty="0"/>
              <a:t>Pimentel, Bret “Breath Support.”  </a:t>
            </a:r>
            <a:r>
              <a:rPr lang="en-US" sz="1200" i="1" dirty="0"/>
              <a:t>Bret Pimentel</a:t>
            </a:r>
            <a:r>
              <a:rPr lang="en-US" sz="1200" dirty="0"/>
              <a:t> 12 Oct. 2008. </a:t>
            </a:r>
            <a:r>
              <a:rPr lang="en-US" sz="1200" dirty="0">
                <a:hlinkClick r:id="rId2"/>
              </a:rPr>
              <a:t>https://bretpimentel.com/breath-support/</a:t>
            </a:r>
            <a:r>
              <a:rPr lang="en-US" sz="1200" dirty="0"/>
              <a:t> </a:t>
            </a:r>
          </a:p>
        </p:txBody>
      </p:sp>
      <p:pic>
        <p:nvPicPr>
          <p:cNvPr id="5" name="Content Placeholder 4" descr="A person playing a flute&#10;&#10;Description automatically generated">
            <a:extLst>
              <a:ext uri="{FF2B5EF4-FFF2-40B4-BE49-F238E27FC236}">
                <a16:creationId xmlns:a16="http://schemas.microsoft.com/office/drawing/2014/main" id="{217A100B-FF6F-EE71-BB87-F5A245312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4" r="452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6294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A4C4B-1AE8-FB11-A0E9-C7C881071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5" y="3415754"/>
            <a:ext cx="9471956" cy="1137111"/>
          </a:xfrm>
        </p:spPr>
        <p:txBody>
          <a:bodyPr>
            <a:normAutofit/>
          </a:bodyPr>
          <a:lstStyle/>
          <a:p>
            <a:r>
              <a:rPr lang="en-US" sz="5400" dirty="0"/>
              <a:t>6. First Flute Tone</a:t>
            </a:r>
          </a:p>
        </p:txBody>
      </p:sp>
      <p:pic>
        <p:nvPicPr>
          <p:cNvPr id="5" name="Content Placeholder 4" descr="A black circle with a black circle&#10;&#10;Description automatically generated">
            <a:extLst>
              <a:ext uri="{FF2B5EF4-FFF2-40B4-BE49-F238E27FC236}">
                <a16:creationId xmlns:a16="http://schemas.microsoft.com/office/drawing/2014/main" id="{A70D5A27-953B-C40A-C02C-A5AB675F5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04" y="1173707"/>
            <a:ext cx="6810962" cy="2065992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72E7FE1-90A9-F551-8094-6CFC2C1B2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4612943"/>
            <a:ext cx="7745969" cy="1408222"/>
          </a:xfrm>
        </p:spPr>
        <p:txBody>
          <a:bodyPr anchor="t">
            <a:normAutofit/>
          </a:bodyPr>
          <a:lstStyle/>
          <a:p>
            <a:r>
              <a:rPr lang="en-US" sz="1200" dirty="0"/>
              <a:t>“The 3 B Flats.”  </a:t>
            </a:r>
            <a:r>
              <a:rPr lang="en-US" sz="1200" i="1" dirty="0"/>
              <a:t>Hannah B Flute, </a:t>
            </a:r>
            <a:r>
              <a:rPr lang="en-US" sz="1200" dirty="0"/>
              <a:t>12 Mar. 2018 </a:t>
            </a:r>
            <a:r>
              <a:rPr lang="en-US" sz="1200" dirty="0">
                <a:hlinkClick r:id="rId3"/>
              </a:rPr>
              <a:t> https://hannahbflute.com/2018/03/12/the-3-b-flats-2/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8059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94DF0-C5C9-FC37-34C0-86AB3523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3" y="3399769"/>
            <a:ext cx="10640754" cy="77584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7. First Three </a:t>
            </a:r>
            <a:r>
              <a:rPr lang="en-US" sz="4000" dirty="0">
                <a:solidFill>
                  <a:schemeClr val="tx2"/>
                </a:solidFill>
              </a:rPr>
              <a:t>F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lute </a:t>
            </a:r>
            <a:r>
              <a:rPr lang="en-US" sz="4000" dirty="0">
                <a:solidFill>
                  <a:schemeClr val="tx2"/>
                </a:solidFill>
              </a:rPr>
              <a:t>T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ones</a:t>
            </a:r>
            <a:b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1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“ Concert B-Flat Major Scale</a:t>
            </a:r>
            <a:r>
              <a:rPr lang="en-US" sz="1200" i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.” Jams </a:t>
            </a:r>
            <a:r>
              <a:rPr lang="en-US" sz="1200" i="1" dirty="0">
                <a:solidFill>
                  <a:schemeClr val="tx2"/>
                </a:solidFill>
              </a:rPr>
              <a:t>I</a:t>
            </a:r>
            <a:r>
              <a:rPr lang="en-US" sz="1200" i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nstrumental </a:t>
            </a:r>
            <a:br>
              <a:rPr lang="en-US" sz="1200" kern="1200" dirty="0">
                <a:solidFill>
                  <a:schemeClr val="tx2"/>
                </a:solidFill>
                <a:latin typeface="+mj-lt"/>
                <a:ea typeface="+mj-ea"/>
                <a:cs typeface="+mj-cs"/>
                <a:hlinkClick r:id="rId2"/>
              </a:rPr>
            </a:br>
            <a: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  <a:hlinkClick r:id="rId2"/>
              </a:rPr>
              <a:t>https://www.jamsinstrumentalmusic.org/flute---concert-bb.html</a:t>
            </a:r>
            <a:r>
              <a:rPr lang="en-US" sz="1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Content Placeholder 4" descr="A close-up of a music note&#10;&#10;Description automatically generated">
            <a:extLst>
              <a:ext uri="{FF2B5EF4-FFF2-40B4-BE49-F238E27FC236}">
                <a16:creationId xmlns:a16="http://schemas.microsoft.com/office/drawing/2014/main" id="{976A498E-59C5-A480-AE16-CC03EEDA0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91" y="320231"/>
            <a:ext cx="10805965" cy="283656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5406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playing a flute&#10;&#10;Description automatically generated">
            <a:extLst>
              <a:ext uri="{FF2B5EF4-FFF2-40B4-BE49-F238E27FC236}">
                <a16:creationId xmlns:a16="http://schemas.microsoft.com/office/drawing/2014/main" id="{F01B2AFE-FD10-0063-DCE8-2E9749851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0" b="24864"/>
          <a:stretch/>
        </p:blipFill>
        <p:spPr>
          <a:xfrm>
            <a:off x="20" y="10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BDF8E8-F0D2-4BD3-D3C5-019DDF0B7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6" y="5746071"/>
            <a:ext cx="7015499" cy="8522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/>
              <a:t>8. Flute Ear Training</a:t>
            </a:r>
            <a:br>
              <a:rPr lang="en-US" sz="3600" dirty="0"/>
            </a:br>
            <a:r>
              <a:rPr lang="en-US" sz="1200" dirty="0"/>
              <a:t>“Harmonic Ear Training: Recognize Harmonic Progressions.” </a:t>
            </a:r>
            <a:r>
              <a:rPr lang="en-US" sz="1200" i="1" dirty="0"/>
              <a:t>Use Your Ear. </a:t>
            </a:r>
            <a:r>
              <a:rPr lang="en-US" sz="1300" dirty="0">
                <a:hlinkClick r:id="rId3"/>
              </a:rPr>
              <a:t>https://www.useyourear.com/harmonic-ear-training</a:t>
            </a:r>
            <a:r>
              <a:rPr lang="en-US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0621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271</Words>
  <Application>Microsoft Office PowerPoint</Application>
  <PresentationFormat>Widescreen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Flute Lesson</vt:lpstr>
      <vt:lpstr>1. Parts of the Flute “Flute QuickStart Guide.” SweetWater, 11 Mar. 2024. https://www.sweetwater.com/sweetcare/articles/flute-quickstart-guide/ </vt:lpstr>
      <vt:lpstr>2. Flute Assembly  “How to Assemble a Flute.” Wikihow, 28 Nov. 2024.  https://www.wikihow.com/Assemble-a-Flute </vt:lpstr>
      <vt:lpstr>3. Holding the Flute Correctly    “ How to Hold a Flute &amp; Avoid Starting Bad Habits.” Wikihow 2 Nov. 2024 https://www.wikihow.com/Hold-a-Flute </vt:lpstr>
      <vt:lpstr>4. Flute Embouchure  “Flute Embouchure: Simple Steps for Great Success.” Band Directors Talk Shop, https://banddirectorstalkshop.com/flute-embouchure/ </vt:lpstr>
      <vt:lpstr>5. Flute Breath Support</vt:lpstr>
      <vt:lpstr>6. First Flute Tone</vt:lpstr>
      <vt:lpstr>7. First Three Flute Tones “ Concert B-Flat Major Scale.” Jams Instrumental  https://www.jamsinstrumentalmusic.org/flute---concert-bb.html </vt:lpstr>
      <vt:lpstr>8. Flute Ear Training “Harmonic Ear Training: Recognize Harmonic Progressions.” Use Your Ear. https://www.useyourear.com/harmonic-ear-training </vt:lpstr>
      <vt:lpstr>9. Flute Disassembly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Lloyd Silikovitz</dc:creator>
  <cp:lastModifiedBy>Alice Andre-Clark</cp:lastModifiedBy>
  <cp:revision>2</cp:revision>
  <dcterms:created xsi:type="dcterms:W3CDTF">2024-11-30T19:48:54Z</dcterms:created>
  <dcterms:modified xsi:type="dcterms:W3CDTF">2026-04-13T03:40:17Z</dcterms:modified>
</cp:coreProperties>
</file>